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>
    <p:restoredLeft sz="34603" autoAdjust="0"/>
    <p:restoredTop sz="86377" autoAdjust="0"/>
  </p:normalViewPr>
  <p:slideViewPr>
    <p:cSldViewPr>
      <p:cViewPr varScale="1">
        <p:scale>
          <a:sx n="78" d="100"/>
          <a:sy n="78" d="100"/>
        </p:scale>
        <p:origin x="-1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33E1D2-8630-4024-9225-1AEA76BC8084}" type="datetimeFigureOut">
              <a:rPr lang="en-US" smtClean="0"/>
              <a:t>12/22/2012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902C3-ECFE-4301-8C00-32DD4EDD79D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FD52FC-B246-4935-8FCC-63186B3BE35B}" type="datetime1">
              <a:rPr lang="en-US" smtClean="0"/>
              <a:t>12/22/2012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1389C45-1911-4ED9-8DE6-865A11FAC5B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6E5C5-05B0-4C09-9216-2A23E402DAC1}" type="datetime1">
              <a:rPr lang="en-US" smtClean="0"/>
              <a:t>12/22/2012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9C45-1911-4ED9-8DE6-865A11FAC5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0D740-8B83-475D-BD91-E27A513E60B0}" type="datetime1">
              <a:rPr lang="en-US" smtClean="0"/>
              <a:t>12/22/2012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9C45-1911-4ED9-8DE6-865A11FAC5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AD157CB-59BB-41E6-96B8-79801734BC11}" type="datetime1">
              <a:rPr lang="en-US" smtClean="0"/>
              <a:t>12/22/2012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389C45-1911-4ED9-8DE6-865A11FAC5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045E631-CD1A-4204-BD21-880D1CE1C736}" type="datetime1">
              <a:rPr lang="en-US" smtClean="0"/>
              <a:t>12/22/2012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1389C45-1911-4ED9-8DE6-865A11FAC5B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DD0C-ECD1-4544-B7BF-0165DB8AAB76}" type="datetime1">
              <a:rPr lang="en-US" smtClean="0"/>
              <a:t>12/22/2012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9C45-1911-4ED9-8DE6-865A11FAC5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F0E8B-71A2-4CB9-AAD5-E1E86FD03CEB}" type="datetime1">
              <a:rPr lang="en-US" smtClean="0"/>
              <a:t>12/22/2012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9C45-1911-4ED9-8DE6-865A11FAC5B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8B6946E-8184-4E3C-9539-C88B011F74FD}" type="datetime1">
              <a:rPr lang="en-US" smtClean="0"/>
              <a:t>12/22/2012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1389C45-1911-4ED9-8DE6-865A11FAC5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1CFA-8232-4FFD-9430-3E82E740B139}" type="datetime1">
              <a:rPr lang="en-US" smtClean="0"/>
              <a:t>12/22/2012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9C45-1911-4ED9-8DE6-865A11FAC5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91B0D8-B017-4DEF-8B02-6C605F9C8C37}" type="datetime1">
              <a:rPr lang="en-US" smtClean="0"/>
              <a:t>12/22/2012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389C45-1911-4ED9-8DE6-865A11FAC5BE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83A65F-1401-419C-9FC4-66AE1B4A428A}" type="datetime1">
              <a:rPr lang="en-US" smtClean="0"/>
              <a:t>12/22/2012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1389C45-1911-4ED9-8DE6-865A11FAC5B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CA71194-99A3-4665-ADFE-EBCB469BE83D}" type="datetime1">
              <a:rPr lang="en-US" smtClean="0"/>
              <a:t>12/22/2012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1389C45-1911-4ED9-8DE6-865A11FAC5B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byan.net/newindex.aspx?pid=7311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byan.net/newindex.aspx?pid=14431" TargetMode="External"/><Relationship Id="rId2" Type="http://schemas.openxmlformats.org/officeDocument/2006/relationships/hyperlink" Target="http://www.tebyan.net/newindex.aspx?pid=6519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byan.net/newindex.aspx?pid=16028" TargetMode="External"/><Relationship Id="rId2" Type="http://schemas.openxmlformats.org/officeDocument/2006/relationships/hyperlink" Target="http://www.tebyan.net/newindex.aspx?pid=6957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ebyan.net/newindex.aspx?pid=17826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byan.net/newindex.aspx?pid=350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219200" y="228600"/>
            <a:ext cx="7239000" cy="4332762"/>
          </a:xfrm>
        </p:spPr>
        <p:txBody>
          <a:bodyPr/>
          <a:lstStyle/>
          <a:p>
            <a:pPr algn="r">
              <a:buFontTx/>
              <a:buNone/>
            </a:pPr>
            <a:r>
              <a:rPr lang="fa-IR" sz="2400" dirty="0" smtClean="0">
                <a:solidFill>
                  <a:schemeClr val="tx1"/>
                </a:solidFill>
              </a:rPr>
              <a:t>اختلال شخصيت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fa-IR" sz="2400" dirty="0" smtClean="0">
                <a:solidFill>
                  <a:schemeClr val="tx1"/>
                </a:solidFill>
              </a:rPr>
              <a:t>شخصيت يعني مجموعه‌اي از رفتار و شيوه‌هاي تفکر و </a:t>
            </a:r>
            <a:r>
              <a:rPr lang="fa-IR" sz="2400" dirty="0" smtClean="0">
                <a:solidFill>
                  <a:schemeClr val="tx1"/>
                </a:solidFill>
                <a:hlinkClick r:id="rId2"/>
              </a:rPr>
              <a:t>هيجاني </a:t>
            </a:r>
            <a:r>
              <a:rPr lang="fa-IR" sz="2400" dirty="0" smtClean="0">
                <a:solidFill>
                  <a:schemeClr val="tx1"/>
                </a:solidFill>
              </a:rPr>
              <a:t>شخص در زندگي روزمره که با ويژگي هاي بي همتا بودن، ثبات(پايداري) و قابليت پيش بيني مشخص مي‌شود. از اين تعريف اين نکات قابل استنباط است</a:t>
            </a:r>
            <a:r>
              <a:rPr lang="en-US" sz="2400" dirty="0" smtClean="0">
                <a:solidFill>
                  <a:schemeClr val="tx1"/>
                </a:solidFill>
              </a:rPr>
              <a:t>:   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fa-IR" sz="2400" dirty="0" smtClean="0">
                <a:solidFill>
                  <a:schemeClr val="tx1"/>
                </a:solidFill>
              </a:rPr>
              <a:t>بي همتايي و تفاوت 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fa-IR" sz="2400" dirty="0" smtClean="0">
                <a:solidFill>
                  <a:schemeClr val="tx1"/>
                </a:solidFill>
              </a:rPr>
              <a:t>شخصيت يک فرد بي‌همتاست و با وجود بعضي مشابهت‌ها، دو شخصيت يکسان و همسان وجود ندارد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9C45-1911-4ED9-8DE6-865A11FAC5BE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buFontTx/>
              <a:buNone/>
            </a:pP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>
              <a:buFontTx/>
              <a:buNone/>
            </a:pPr>
            <a:r>
              <a:rPr lang="fa-IR" sz="2400" b="1" dirty="0" smtClean="0"/>
              <a:t>نمايشي(هيستريك</a:t>
            </a:r>
            <a:r>
              <a:rPr lang="en-US" sz="2400" b="1" dirty="0" smtClean="0"/>
              <a:t>) </a:t>
            </a:r>
            <a:endParaRPr lang="en-US" sz="2400" dirty="0" smtClean="0"/>
          </a:p>
          <a:p>
            <a:pPr algn="r">
              <a:buFontTx/>
              <a:buNone/>
            </a:pPr>
            <a:r>
              <a:rPr lang="fa-IR" sz="2400" dirty="0" smtClean="0"/>
              <a:t>وابسته، فاقد بلوغ فكري، زود رنج، عاطل و باطل، دائم خواستار تشويق و توجه ديگران بوده و با ظواهر يا رفتار خود با ديگران ارتباط برقرار مي كنند(جلب توجه مي كنند</a:t>
            </a:r>
            <a:r>
              <a:rPr lang="en-US" sz="2400" dirty="0" smtClean="0"/>
              <a:t>).</a:t>
            </a:r>
          </a:p>
          <a:p>
            <a:pPr algn="r">
              <a:buFontTx/>
              <a:buNone/>
            </a:pPr>
            <a:r>
              <a:rPr lang="fa-IR" sz="2400" b="1" u="sng" dirty="0" smtClean="0">
                <a:hlinkClick r:id="rId2"/>
              </a:rPr>
              <a:t>خودشيفته</a:t>
            </a:r>
            <a:r>
              <a:rPr lang="en-US" sz="2400" b="1" dirty="0" smtClean="0"/>
              <a:t>(</a:t>
            </a:r>
            <a:r>
              <a:rPr lang="fa-IR" sz="2400" b="1" dirty="0" smtClean="0"/>
              <a:t>نارسيستيك</a:t>
            </a:r>
            <a:r>
              <a:rPr lang="en-US" sz="2400" b="1" dirty="0" smtClean="0"/>
              <a:t>)</a:t>
            </a:r>
            <a:endParaRPr lang="en-US" sz="2400" dirty="0" smtClean="0"/>
          </a:p>
          <a:p>
            <a:pPr algn="r">
              <a:buFontTx/>
              <a:buNone/>
            </a:pPr>
            <a:r>
              <a:rPr lang="fa-IR" sz="2400" dirty="0" smtClean="0"/>
              <a:t>داراي يك حس خودباوري بيش از حد بوده و شيفته قدرت هستند. نسبت به ديگران بي علاقه هستند. خواستار توجه ديگران بوده و احساس مي كنند كه سزاوار توجه ويژه هستند</a:t>
            </a:r>
            <a:r>
              <a:rPr lang="en-US" sz="2400" dirty="0" smtClean="0"/>
              <a:t>.</a:t>
            </a:r>
          </a:p>
          <a:p>
            <a:pPr algn="r">
              <a:buFontTx/>
              <a:buNone/>
            </a:pPr>
            <a:r>
              <a:rPr lang="fa-IR" sz="2400" b="1" dirty="0" smtClean="0"/>
              <a:t>دوري گزي ازاجتماع</a:t>
            </a:r>
            <a:endParaRPr lang="en-US" sz="2400" dirty="0" smtClean="0"/>
          </a:p>
          <a:p>
            <a:pPr algn="r">
              <a:buFontTx/>
              <a:buNone/>
            </a:pPr>
            <a:r>
              <a:rPr lang="fa-IR" sz="2400" dirty="0" smtClean="0"/>
              <a:t>ترس و واكنش بيش از معمول نسبت به رد شدن، </a:t>
            </a:r>
            <a:r>
              <a:rPr lang="fa-IR" sz="2400" u="sng" dirty="0" smtClean="0">
                <a:hlinkClick r:id="rId3"/>
              </a:rPr>
              <a:t>اعتماد به نفس</a:t>
            </a:r>
            <a:r>
              <a:rPr lang="en-US" sz="2400" dirty="0" smtClean="0"/>
              <a:t> </a:t>
            </a:r>
            <a:r>
              <a:rPr lang="fa-IR" sz="2400" dirty="0" smtClean="0"/>
              <a:t>پايين، از نظر اجتماعي گوشه گير و وابسته هستند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1389C45-1911-4ED9-8DE6-865A11FAC5BE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buFontTx/>
              <a:buNone/>
            </a:pP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fa-IR" sz="2400" b="1" dirty="0" smtClean="0"/>
              <a:t>ثبات داشتن و پايداري</a:t>
            </a:r>
            <a:endParaRPr lang="en-US" sz="2400" dirty="0" smtClean="0"/>
          </a:p>
          <a:p>
            <a:pPr algn="r">
              <a:buFontTx/>
              <a:buNone/>
            </a:pPr>
            <a:r>
              <a:rPr lang="fa-IR" sz="2400" dirty="0" smtClean="0"/>
              <a:t>اگر چه افراد در شرايط و محيط هاي گوناگون، ظاهرا رفتارهاي متضاد و مختلفي دارند، ولي در طول زمان (مثلا چندين دهه) رفتار و همچنين شيوه تفکر آن ها داراي يک ثبات نسبتا دائمي است</a:t>
            </a:r>
            <a:r>
              <a:rPr lang="en-US" sz="2400" dirty="0" smtClean="0"/>
              <a:t>. </a:t>
            </a:r>
          </a:p>
          <a:p>
            <a:pPr algn="r">
              <a:buFontTx/>
              <a:buNone/>
            </a:pPr>
            <a:r>
              <a:rPr lang="fa-IR" sz="2400" b="1" dirty="0" smtClean="0"/>
              <a:t>قابليت پيش بيني </a:t>
            </a:r>
            <a:endParaRPr lang="en-US" sz="2400" dirty="0" smtClean="0"/>
          </a:p>
          <a:p>
            <a:pPr algn="r">
              <a:buFontTx/>
              <a:buNone/>
            </a:pPr>
            <a:r>
              <a:rPr lang="fa-IR" sz="2400" dirty="0" smtClean="0"/>
              <a:t>با توجه و مطالعه رفتار و نوع تفکر اشخاص مي‌توان سبک رفتاري و تفکري آنها را با احتمال زياد پيش بيني کرد. قابليت پيش بيني رفتار با "ثبات در رفتار" رابطه متقابل دارد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1389C45-1911-4ED9-8DE6-865A11FAC5B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buFontTx/>
              <a:buNone/>
            </a:pP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fa-IR" sz="2400" b="1" dirty="0" smtClean="0"/>
              <a:t>اختلال شخصيت چيست؟ </a:t>
            </a:r>
            <a:endParaRPr lang="en-US" sz="2400" dirty="0" smtClean="0"/>
          </a:p>
          <a:p>
            <a:pPr algn="r">
              <a:buFontTx/>
              <a:buNone/>
            </a:pPr>
            <a:r>
              <a:rPr lang="fa-IR" sz="2400" dirty="0" smtClean="0"/>
              <a:t>آيا تا به حال کسي را ديده‌ايد که در برابر يک انتقاد ساده، واکنش خشمگينانه شديدي داشته باشد؟ </a:t>
            </a:r>
            <a:endParaRPr lang="en-US" sz="2400" dirty="0" smtClean="0"/>
          </a:p>
          <a:p>
            <a:pPr algn="r">
              <a:buFontTx/>
              <a:buNone/>
            </a:pPr>
            <a:r>
              <a:rPr lang="fa-IR" sz="2400" dirty="0" smtClean="0"/>
              <a:t>آيا از خود پرسيده‌ايد که</a:t>
            </a:r>
            <a:r>
              <a:rPr lang="en-US" sz="2400" dirty="0" smtClean="0"/>
              <a:t>: </a:t>
            </a:r>
          </a:p>
          <a:p>
            <a:pPr algn="r">
              <a:buFontTx/>
              <a:buNone/>
            </a:pPr>
            <a:r>
              <a:rPr lang="fa-IR" sz="2400" dirty="0" smtClean="0"/>
              <a:t>چرا بعضي از افراد انواع "خال کوبي" را روي پوست خود دارند؟ </a:t>
            </a:r>
            <a:endParaRPr lang="en-US" sz="2400" dirty="0" smtClean="0"/>
          </a:p>
          <a:p>
            <a:pPr algn="r">
              <a:buFontTx/>
              <a:buNone/>
            </a:pPr>
            <a:r>
              <a:rPr lang="fa-IR" sz="2400" dirty="0" smtClean="0"/>
              <a:t>چرا بعضي از افراد براي خود، خانواده و ... برنامه ريزي سختگيرانه دارند، به صورتي که در شرايط بحراني هم حاضر به تغيير آن نيستند؟ </a:t>
            </a:r>
            <a:endParaRPr lang="en-US" sz="2400" dirty="0" smtClean="0"/>
          </a:p>
          <a:p>
            <a:pPr algn="r">
              <a:buFontTx/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1389C45-1911-4ED9-8DE6-865A11FAC5BE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buFontTx/>
              <a:buNone/>
            </a:pP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fa-IR" sz="2400" dirty="0" smtClean="0"/>
              <a:t>اختلالات شخصيتي گروهي از حالات رواني مي باشند كه بيماري نبوده، بلكه شيوه هاي رفتاري هستند. خصوصيات اين اختلالات عبارتند از</a:t>
            </a:r>
            <a:r>
              <a:rPr lang="en-US" sz="2400" dirty="0" smtClean="0"/>
              <a:t>:</a:t>
            </a:r>
          </a:p>
          <a:p>
            <a:pPr algn="r">
              <a:buFontTx/>
              <a:buNone/>
            </a:pPr>
            <a:r>
              <a:rPr lang="en-US" sz="2400" dirty="0" smtClean="0"/>
              <a:t>* </a:t>
            </a:r>
            <a:r>
              <a:rPr lang="fa-IR" sz="2400" dirty="0" smtClean="0"/>
              <a:t>الگوهاي رفتاري نسبتاً ثابت، انعطاف ناپذير و ناسازگار كه به بروز مشكلاتي در ارتباط برقرار كردن با ديگران و مشكلات شغلي و قانوني منجر مي گردد</a:t>
            </a:r>
            <a:endParaRPr lang="en-US" sz="2400" dirty="0" smtClean="0"/>
          </a:p>
          <a:p>
            <a:pPr algn="r">
              <a:buFontTx/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1389C45-1911-4ED9-8DE6-865A11FAC5BE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buFontTx/>
              <a:buNone/>
            </a:pP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fa-IR" sz="2400" dirty="0" smtClean="0"/>
              <a:t>آيا از خود پرسيده‌ايد که</a:t>
            </a:r>
            <a:r>
              <a:rPr lang="en-US" sz="2400" dirty="0" smtClean="0"/>
              <a:t>: </a:t>
            </a:r>
          </a:p>
          <a:p>
            <a:pPr algn="r">
              <a:buFontTx/>
              <a:buNone/>
            </a:pPr>
            <a:r>
              <a:rPr lang="fa-IR" sz="2400" dirty="0" smtClean="0"/>
              <a:t>چرا بعضي از افراد انواع "خال کوبي" را روي پوست خود دارند؟ </a:t>
            </a:r>
            <a:endParaRPr lang="en-US" sz="2400" dirty="0" smtClean="0"/>
          </a:p>
          <a:p>
            <a:pPr algn="r">
              <a:buFontTx/>
              <a:buNone/>
            </a:pPr>
            <a:r>
              <a:rPr lang="fa-IR" sz="2400" dirty="0" smtClean="0"/>
              <a:t>چرا بعضي از افراد براي خود، خانواده و ... برنامه ريزي سختگيرانه دارند، به صورتي که در شرايط بحراني هم حاضر به تغيير آن نيستند؟ </a:t>
            </a:r>
            <a:endParaRPr lang="en-US" sz="2400" dirty="0" smtClean="0"/>
          </a:p>
          <a:p>
            <a:pPr algn="r">
              <a:buFontTx/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1389C45-1911-4ED9-8DE6-865A11FAC5BE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buFontTx/>
              <a:buNone/>
            </a:pP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fa-IR" sz="2400" dirty="0" smtClean="0"/>
              <a:t>اختلالات شخصيتي گروهي از حالات رواني مي باشند كه بيماري نبوده، بلكه شيوه هاي رفتاري هستند. خصوصيات اين اختلالات عبارتند از</a:t>
            </a:r>
            <a:endParaRPr lang="en-US" sz="2400" dirty="0" smtClean="0"/>
          </a:p>
          <a:p>
            <a:pPr algn="r">
              <a:buFontTx/>
              <a:buNone/>
            </a:pPr>
            <a:r>
              <a:rPr lang="en-US" sz="2400" dirty="0" smtClean="0"/>
              <a:t>* </a:t>
            </a:r>
            <a:r>
              <a:rPr lang="fa-IR" sz="2400" dirty="0" smtClean="0"/>
              <a:t>افراد دچار اين حالات تصور مي كنند كه الگوهاي رفتاري شان طبيعي و صحيح است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1389C45-1911-4ED9-8DE6-865A11FAC5BE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buFontTx/>
              <a:buNone/>
            </a:pP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fa-IR" sz="2400" dirty="0" smtClean="0"/>
              <a:t>شخصيت اين  افراد در برخورد با موقعيت‌هايي که واکنش با آن ها مستلزم تغييرات و تصميمات جديد است، ناسازگارمي باشد، يعني تفکر و رفتار انعطاف ناپذيري از خود بروز مي‌دهند</a:t>
            </a:r>
            <a:r>
              <a:rPr lang="en-US" sz="2400" dirty="0" smtClean="0"/>
              <a:t>.</a:t>
            </a:r>
          </a:p>
          <a:p>
            <a:pPr algn="r">
              <a:buFontTx/>
              <a:buNone/>
            </a:pPr>
            <a:r>
              <a:rPr lang="en-US" sz="2400" dirty="0" smtClean="0"/>
              <a:t> </a:t>
            </a:r>
            <a:r>
              <a:rPr lang="fa-IR" sz="2400" dirty="0" smtClean="0"/>
              <a:t>بنابراين، اختلال شخصيت يعني رفتارهاي ناسازگار و انعطاف ناپذير در برخورد با محيط و موقعيت ها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1389C45-1911-4ED9-8DE6-865A11FAC5BE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buFontTx/>
              <a:buNone/>
            </a:pP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fa-IR" sz="2400" b="1" dirty="0" smtClean="0"/>
              <a:t>انواع اختلال شخصيت</a:t>
            </a:r>
            <a:endParaRPr lang="en-US" sz="2400" dirty="0" smtClean="0"/>
          </a:p>
          <a:p>
            <a:pPr algn="r">
              <a:buFontTx/>
              <a:buNone/>
            </a:pPr>
            <a:r>
              <a:rPr lang="fa-IR" sz="2400" b="1" dirty="0" smtClean="0"/>
              <a:t>بدبين</a:t>
            </a:r>
            <a:r>
              <a:rPr lang="en-US" sz="2400" b="1" dirty="0" smtClean="0"/>
              <a:t>(</a:t>
            </a:r>
            <a:r>
              <a:rPr lang="fa-IR" sz="2400" b="1" u="sng" dirty="0" smtClean="0">
                <a:hlinkClick r:id="rId2"/>
              </a:rPr>
              <a:t>پارانوييد</a:t>
            </a:r>
            <a:r>
              <a:rPr lang="en-US" sz="2400" b="1" dirty="0" smtClean="0"/>
              <a:t>) </a:t>
            </a:r>
            <a:endParaRPr lang="en-US" sz="2400" dirty="0" smtClean="0"/>
          </a:p>
          <a:p>
            <a:pPr algn="r">
              <a:buFontTx/>
              <a:buNone/>
            </a:pPr>
            <a:r>
              <a:rPr lang="fa-IR" sz="2400" dirty="0" smtClean="0"/>
              <a:t>اين افراد داراي شك و بي اعتمادي غير منطقي هستند و حالت تدافعي و حساسيت بيش از حدي نسبت به ديگران دارند</a:t>
            </a:r>
            <a:r>
              <a:rPr lang="en-US" sz="2400" dirty="0" smtClean="0"/>
              <a:t>.</a:t>
            </a:r>
          </a:p>
          <a:p>
            <a:pPr algn="r">
              <a:buFontTx/>
              <a:buNone/>
            </a:pPr>
            <a:r>
              <a:rPr lang="fa-IR" sz="2400" b="1" dirty="0" smtClean="0"/>
              <a:t>منزوي</a:t>
            </a:r>
            <a:r>
              <a:rPr lang="en-US" sz="2400" b="1" dirty="0" smtClean="0"/>
              <a:t>(</a:t>
            </a:r>
            <a:r>
              <a:rPr lang="fa-IR" sz="2400" b="1" u="sng" dirty="0" smtClean="0">
                <a:hlinkClick r:id="rId3"/>
              </a:rPr>
              <a:t>اسكيزوييد</a:t>
            </a:r>
            <a:r>
              <a:rPr lang="en-US" sz="2400" b="1" dirty="0" smtClean="0"/>
              <a:t>)</a:t>
            </a:r>
            <a:endParaRPr lang="en-US" sz="2400" dirty="0" smtClean="0"/>
          </a:p>
          <a:p>
            <a:pPr algn="r">
              <a:buFontTx/>
              <a:buNone/>
            </a:pPr>
            <a:r>
              <a:rPr lang="fa-IR" sz="2400" dirty="0" smtClean="0"/>
              <a:t>از نظر هيجاني سرد هستند. در برقراري ارتباط با ديگران مشكل دارند</a:t>
            </a:r>
            <a:r>
              <a:rPr lang="en-US" sz="2400" dirty="0" smtClean="0"/>
              <a:t>. </a:t>
            </a:r>
            <a:r>
              <a:rPr lang="fa-IR" sz="2400" u="sng" dirty="0" smtClean="0">
                <a:hlinkClick r:id="rId4"/>
              </a:rPr>
              <a:t>گوشه گير</a:t>
            </a:r>
            <a:r>
              <a:rPr lang="en-US" sz="2400" dirty="0" smtClean="0"/>
              <a:t> </a:t>
            </a:r>
            <a:r>
              <a:rPr lang="fa-IR" sz="2400" dirty="0" smtClean="0"/>
              <a:t>، خجالتي، خرافاتي و از نظر اجتماعي منزوي هستند</a:t>
            </a:r>
            <a:r>
              <a:rPr lang="en-US" sz="2400" dirty="0" smtClean="0"/>
              <a:t>.</a:t>
            </a:r>
          </a:p>
          <a:p>
            <a:pPr algn="r">
              <a:buFontTx/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1389C45-1911-4ED9-8DE6-865A11FAC5BE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buFontTx/>
              <a:buNone/>
            </a:pP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fa-IR" sz="2400" b="1" u="sng" dirty="0" smtClean="0">
                <a:hlinkClick r:id="rId2"/>
              </a:rPr>
              <a:t>وسواسي</a:t>
            </a:r>
            <a:r>
              <a:rPr lang="en-US" sz="2400" b="1" dirty="0" smtClean="0"/>
              <a:t>: </a:t>
            </a:r>
            <a:endParaRPr lang="en-US" sz="2400" dirty="0" smtClean="0"/>
          </a:p>
          <a:p>
            <a:pPr algn="r">
              <a:buFontTx/>
              <a:buNone/>
            </a:pPr>
            <a:r>
              <a:rPr lang="fa-IR" sz="2400" dirty="0" smtClean="0"/>
              <a:t>كمال گرا، داراي عادت خشك  و مردد بوده و نيازهاي طبيعي خود را مهار مي كنند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1389C45-1911-4ED9-8DE6-865A11FAC5BE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</TotalTime>
  <Words>470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اختلال شخصيت شخصيت يعني مجموعه‌اي از رفتار و شيوه‌هاي تفکر و هيجاني شخص در زندگي روزمره که با ويژگي هاي بي همتا بودن، ثبات(پايداري) و قابليت پيش بيني مشخص مي‌شود. از اين تعريف اين نکات قابل استنباط است:    بي همتايي و تفاوت  شخصيت يک فرد بي‌همتاست و با وجود بعضي مشابهت‌ها، دو شخصيت يکسان و همسان وجود ندارد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اختلال شخصيت شخصيت يعني مجموعه‌اي از رفتار و شيوه‌هاي تفکر و هيجاني شخص در زندگي روزمره که با ويژگي هاي بي همتا بودن، ثبات(پايداري) و قابليت پيش بيني مشخص مي‌شود. از اين تعريف اين نکات قابل استنباط است:    بي همتايي و تفاوت  شخصيت يک فرد بي‌همتاست و با وجود بعضي مشابهت‌ها، دو شخصيت يکسان و همسان وجود ندارد</dc:title>
  <dc:creator>student</dc:creator>
  <cp:lastModifiedBy>student</cp:lastModifiedBy>
  <cp:revision>1</cp:revision>
  <dcterms:created xsi:type="dcterms:W3CDTF">2012-12-22T07:00:37Z</dcterms:created>
  <dcterms:modified xsi:type="dcterms:W3CDTF">2012-12-22T07:10:35Z</dcterms:modified>
</cp:coreProperties>
</file>